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8" r:id="rId3"/>
  </p:sldMasterIdLst>
  <p:notesMasterIdLst>
    <p:notesMasterId r:id="rId5"/>
  </p:notesMasterIdLst>
  <p:handoutMasterIdLst>
    <p:handoutMasterId r:id="rId21"/>
  </p:handoutMasterIdLst>
  <p:sldIdLst>
    <p:sldId id="261" r:id="rId4"/>
    <p:sldId id="395" r:id="rId6"/>
    <p:sldId id="396" r:id="rId7"/>
    <p:sldId id="397" r:id="rId8"/>
    <p:sldId id="333" r:id="rId9"/>
    <p:sldId id="334" r:id="rId10"/>
    <p:sldId id="337" r:id="rId11"/>
    <p:sldId id="313" r:id="rId12"/>
    <p:sldId id="331" r:id="rId13"/>
    <p:sldId id="332" r:id="rId14"/>
    <p:sldId id="338" r:id="rId15"/>
    <p:sldId id="339" r:id="rId16"/>
    <p:sldId id="348" r:id="rId17"/>
    <p:sldId id="349" r:id="rId18"/>
    <p:sldId id="340" r:id="rId19"/>
    <p:sldId id="280" r:id="rId20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D6"/>
    <a:srgbClr val="47CFFF"/>
    <a:srgbClr val="00003B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27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-1704" y="-942"/>
      </p:cViewPr>
      <p:guideLst>
        <p:guide orient="horz" pos="2160"/>
        <p:guide pos="381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5" Type="http://schemas.openxmlformats.org/officeDocument/2006/relationships/tags" Target="tags/tag72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BBE5-0BEA-4494-9BEF-C8C2F48C9E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 l="12115" r="121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107505" y="6717169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3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image" Target="../media/image2.jpeg"/><Relationship Id="rId10" Type="http://schemas.openxmlformats.org/officeDocument/2006/relationships/notesSlide" Target="../notesSlides/notesSlide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tags" Target="../tags/tag41.xml"/><Relationship Id="rId4" Type="http://schemas.openxmlformats.org/officeDocument/2006/relationships/image" Target="../media/image13.png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tags" Target="../tags/tag44.xml"/><Relationship Id="rId3" Type="http://schemas.openxmlformats.org/officeDocument/2006/relationships/image" Target="../media/image14.png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image" Target="../media/image14.png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image" Target="../media/image3.png"/><Relationship Id="rId7" Type="http://schemas.openxmlformats.org/officeDocument/2006/relationships/tags" Target="../tags/tag54.xml"/><Relationship Id="rId6" Type="http://schemas.openxmlformats.org/officeDocument/2006/relationships/tags" Target="../tags/tag53.xml"/><Relationship Id="rId5" Type="http://schemas.openxmlformats.org/officeDocument/2006/relationships/image" Target="../media/image14.png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2" Type="http://schemas.openxmlformats.org/officeDocument/2006/relationships/notesSlide" Target="../notesSlides/notesSlide13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56.xml"/><Relationship Id="rId1" Type="http://schemas.openxmlformats.org/officeDocument/2006/relationships/tags" Target="../tags/tag49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63.xml"/><Relationship Id="rId8" Type="http://schemas.openxmlformats.org/officeDocument/2006/relationships/tags" Target="../tags/tag62.xml"/><Relationship Id="rId7" Type="http://schemas.openxmlformats.org/officeDocument/2006/relationships/tags" Target="../tags/tag61.xml"/><Relationship Id="rId6" Type="http://schemas.openxmlformats.org/officeDocument/2006/relationships/image" Target="../media/image3.png"/><Relationship Id="rId5" Type="http://schemas.openxmlformats.org/officeDocument/2006/relationships/tags" Target="../tags/tag60.xml"/><Relationship Id="rId4" Type="http://schemas.openxmlformats.org/officeDocument/2006/relationships/image" Target="../media/image14.png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2" Type="http://schemas.openxmlformats.org/officeDocument/2006/relationships/notesSlide" Target="../notesSlides/notesSlide14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64.xml"/><Relationship Id="rId1" Type="http://schemas.openxmlformats.org/officeDocument/2006/relationships/tags" Target="../tags/tag57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image" Target="../media/image17.png"/><Relationship Id="rId6" Type="http://schemas.openxmlformats.org/officeDocument/2006/relationships/tags" Target="../tags/tag68.xml"/><Relationship Id="rId5" Type="http://schemas.openxmlformats.org/officeDocument/2006/relationships/image" Target="../media/image16.png"/><Relationship Id="rId4" Type="http://schemas.openxmlformats.org/officeDocument/2006/relationships/tags" Target="../tags/tag67.xml"/><Relationship Id="rId3" Type="http://schemas.openxmlformats.org/officeDocument/2006/relationships/image" Target="../media/image15.png"/><Relationship Id="rId2" Type="http://schemas.openxmlformats.org/officeDocument/2006/relationships/tags" Target="../tags/tag66.xml"/><Relationship Id="rId12" Type="http://schemas.openxmlformats.org/officeDocument/2006/relationships/notesSlide" Target="../notesSlides/notesSlide15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3.png"/><Relationship Id="rId1" Type="http://schemas.openxmlformats.org/officeDocument/2006/relationships/tags" Target="../tags/tag65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.png"/><Relationship Id="rId3" Type="http://schemas.openxmlformats.org/officeDocument/2006/relationships/tags" Target="../tags/tag71.xml"/><Relationship Id="rId2" Type="http://schemas.openxmlformats.org/officeDocument/2006/relationships/image" Target="../media/image18.pn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3.png"/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image" Target="../media/image5.png"/><Relationship Id="rId4" Type="http://schemas.openxmlformats.org/officeDocument/2006/relationships/tags" Target="../tags/tag8.xml"/><Relationship Id="rId3" Type="http://schemas.openxmlformats.org/officeDocument/2006/relationships/image" Target="../media/image4.png"/><Relationship Id="rId2" Type="http://schemas.openxmlformats.org/officeDocument/2006/relationships/tags" Target="../tags/tag7.xml"/><Relationship Id="rId10" Type="http://schemas.openxmlformats.org/officeDocument/2006/relationships/notesSlide" Target="../notesSlides/notesSlide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6" Type="http://schemas.openxmlformats.org/officeDocument/2006/relationships/tags" Target="../tags/tag13.xml"/><Relationship Id="rId5" Type="http://schemas.openxmlformats.org/officeDocument/2006/relationships/image" Target="../media/image7.jpeg"/><Relationship Id="rId4" Type="http://schemas.openxmlformats.org/officeDocument/2006/relationships/tags" Target="../tags/tag12.xml"/><Relationship Id="rId3" Type="http://schemas.openxmlformats.org/officeDocument/2006/relationships/image" Target="../media/image6.png"/><Relationship Id="rId2" Type="http://schemas.openxmlformats.org/officeDocument/2006/relationships/tags" Target="../tags/tag11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3" Type="http://schemas.openxmlformats.org/officeDocument/2006/relationships/tags" Target="../tags/tag15.xml"/><Relationship Id="rId2" Type="http://schemas.openxmlformats.org/officeDocument/2006/relationships/image" Target="../media/image8.png"/><Relationship Id="rId1" Type="http://schemas.openxmlformats.org/officeDocument/2006/relationships/tags" Target="../tags/tag14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3" Type="http://schemas.openxmlformats.org/officeDocument/2006/relationships/tags" Target="../tags/tag17.xml"/><Relationship Id="rId2" Type="http://schemas.openxmlformats.org/officeDocument/2006/relationships/image" Target="../media/image9.png"/><Relationship Id="rId1" Type="http://schemas.openxmlformats.org/officeDocument/2006/relationships/tags" Target="../tags/tag1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tags" Target="../tags/tag21.xml"/><Relationship Id="rId4" Type="http://schemas.openxmlformats.org/officeDocument/2006/relationships/image" Target="../media/image10.png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tags" Target="../tags/tag25.xml"/><Relationship Id="rId4" Type="http://schemas.openxmlformats.org/officeDocument/2006/relationships/image" Target="../media/image10.png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33.xml"/><Relationship Id="rId8" Type="http://schemas.openxmlformats.org/officeDocument/2006/relationships/tags" Target="../tags/tag32.xml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image" Target="../media/image11.png"/><Relationship Id="rId2" Type="http://schemas.openxmlformats.org/officeDocument/2006/relationships/tags" Target="../tags/tag27.xml"/><Relationship Id="rId12" Type="http://schemas.openxmlformats.org/officeDocument/2006/relationships/notesSlide" Target="../notesSlides/notesSlide8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3.png"/><Relationship Id="rId1" Type="http://schemas.openxmlformats.org/officeDocument/2006/relationships/tags" Target="../tags/tag2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tags" Target="../tags/tag37.xml"/><Relationship Id="rId4" Type="http://schemas.openxmlformats.org/officeDocument/2006/relationships/image" Target="../media/image12.png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/>
          <a:srcRect l="12144" t="50320" r="12144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cxnSp>
        <p:nvCxnSpPr>
          <p:cNvPr id="34" name="直接连接符 33"/>
          <p:cNvCxnSpPr/>
          <p:nvPr>
            <p:custDataLst>
              <p:tags r:id="rId3"/>
            </p:custDataLst>
          </p:nvPr>
        </p:nvCxnSpPr>
        <p:spPr>
          <a:xfrm>
            <a:off x="420018" y="-401073"/>
            <a:ext cx="0" cy="0"/>
          </a:xfrm>
          <a:prstGeom prst="line">
            <a:avLst/>
          </a:prstGeom>
          <a:ln w="1016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>
            <p:custDataLst>
              <p:tags r:id="rId4"/>
            </p:custDataLst>
          </p:nvPr>
        </p:nvSpPr>
        <p:spPr>
          <a:xfrm>
            <a:off x="222885" y="2218690"/>
            <a:ext cx="1170432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r>
              <a:rPr lang="zh-CN" altLang="en-US" sz="60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广东中科恒一能源技术有限公司</a:t>
            </a:r>
            <a:endParaRPr lang="zh-CN" altLang="en-US" sz="6000" dirty="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3" name="文本框 22"/>
          <p:cNvSpPr txBox="1"/>
          <p:nvPr>
            <p:custDataLst>
              <p:tags r:id="rId5"/>
            </p:custDataLst>
          </p:nvPr>
        </p:nvSpPr>
        <p:spPr>
          <a:xfrm>
            <a:off x="222885" y="3919220"/>
            <a:ext cx="117043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ctr"/>
            <a:r>
              <a:rPr lang="zh-CN" altLang="en-US" sz="54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产品介绍</a:t>
            </a:r>
            <a:endParaRPr lang="zh-CN" altLang="en-US" sz="5400" dirty="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sp>
        <p:nvSpPr>
          <p:cNvPr id="24" name="文本框 23"/>
          <p:cNvSpPr txBox="1"/>
          <p:nvPr>
            <p:custDataLst>
              <p:tags r:id="rId6"/>
            </p:custDataLst>
          </p:nvPr>
        </p:nvSpPr>
        <p:spPr>
          <a:xfrm>
            <a:off x="327025" y="5634990"/>
            <a:ext cx="117043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销售中心编制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-2023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年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7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lt"/>
              </a:rPr>
              <a:t>月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822700" y="674370"/>
            <a:ext cx="4320000" cy="9356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0">
        <p14:flash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>
            <p:custDataLst>
              <p:tags r:id="rId1"/>
            </p:custDataLst>
          </p:nvPr>
        </p:nvSpPr>
        <p:spPr>
          <a:xfrm>
            <a:off x="298450" y="150495"/>
            <a:ext cx="95669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zh-CN" sz="3600" dirty="0">
                <a:sym typeface="+mn-lt"/>
              </a:rPr>
              <a:t>堆叠式家用式储能电源系列</a:t>
            </a:r>
            <a:endParaRPr lang="en-US" altLang="zh-CN" sz="3600" dirty="0"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5807075" y="988060"/>
            <a:ext cx="6224905" cy="5692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型号：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HE-</a:t>
            </a: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51.2V200Ah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基本参数：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输入电压：42-60VDC，220VAC /230VAC /240VAC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功率：额定5KW,峰值（20ms) 15KW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电池类型：磷酸铁锂电池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电池容量：10.24KWh（51.2V 200Ah) 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充电电压：DC 58.4V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循环寿命：≥2000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充电电流及时间：标电: 0.25C 约 4.5小时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快电: 0.5C 约 2.5小时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工作温度：充电温度：0°C ~ 45°C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放电温度：-20°C ~55°C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湿度：25～85± 20%RH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智能逆变：有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WIFI：通过蓝牙和 WiFi查看实时数据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智能云监控系统：通过手机 APP 远程定位和实时查看数据信息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太阳能控制器：MTTP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输出波形：纯正弦波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最大电流：100A（光伏） 60A（市电）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充电方式：三段式(恒流，恒压，浮充)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转换时间：≤10ms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显示类型：LCD+LED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使用温度：-10℃~40℃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储存温度：15℃~60℃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相对湿度：0%~95%,无凝露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产品尺寸：长81.2x宽47.2x高61CM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 descr="IMG_597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98450" y="1398905"/>
            <a:ext cx="5304155" cy="47282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64795" y="225425"/>
            <a:ext cx="97186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l">
              <a:lnSpc>
                <a:spcPct val="100000"/>
              </a:lnSpc>
            </a:pPr>
            <a:r>
              <a:rPr sz="32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堆叠式低压家储：3-10KW /10-20KWh</a:t>
            </a:r>
            <a:endParaRPr sz="3200" b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096000" y="1407160"/>
            <a:ext cx="4648835" cy="5015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b="1">
                <a:solidFill>
                  <a:schemeClr val="bg1"/>
                </a:solidFill>
              </a:rPr>
              <a:t>基本参数：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PV光伏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最大功率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3-10kW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电压范围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180V-400V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最大输入电流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12A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MPPT路数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2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MPPT每路串数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1/1</a:t>
            </a:r>
            <a:endParaRPr lang="zh-CN" altLang="en-US" sz="1600" b="1">
              <a:solidFill>
                <a:schemeClr val="bg1"/>
              </a:solidFill>
            </a:endParaRPr>
          </a:p>
          <a:p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电池参数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标称电压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48V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工作电压范围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40V~60V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最大充电/放电功率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8kw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电池类型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磷酸铁锂</a:t>
            </a:r>
            <a:endParaRPr lang="zh-CN" altLang="en-US" sz="1600" b="1">
              <a:solidFill>
                <a:schemeClr val="bg1"/>
              </a:solidFill>
            </a:endParaRPr>
          </a:p>
          <a:p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输出参数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额定电压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230V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额定频率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50Hz /60Hz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额定输出电流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12.7A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额定输出功率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3-10kVA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最大输出功率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10kVA</a:t>
            </a:r>
            <a:endParaRPr lang="zh-CN" altLang="en-US" sz="1600" b="1">
              <a:solidFill>
                <a:schemeClr val="bg1"/>
              </a:solidFill>
            </a:endParaRPr>
          </a:p>
        </p:txBody>
      </p:sp>
      <p:pic>
        <p:nvPicPr>
          <p:cNvPr id="2" name="图片 1" descr="卧式堆叠一体机-8kw20kwh渲染原图（右50度面）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00" y="685800"/>
            <a:ext cx="4716780" cy="61722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861810" y="1546860"/>
            <a:ext cx="4217035" cy="5015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b="1">
                <a:solidFill>
                  <a:schemeClr val="bg1"/>
                </a:solidFill>
              </a:rPr>
              <a:t>基本参数：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PV光伏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最大功率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10.4kW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电压范围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180V~850V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最大输入电流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12A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MPPT路数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2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MPPT每路串数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1/1</a:t>
            </a:r>
            <a:endParaRPr lang="zh-CN" altLang="en-US" sz="1600" b="1">
              <a:solidFill>
                <a:schemeClr val="bg1"/>
              </a:solidFill>
            </a:endParaRPr>
          </a:p>
          <a:p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电池参数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标称电压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205V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工作电压范围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160V~233.6V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最大充电/放电功率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8kw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电池类型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磷酸铁锂</a:t>
            </a:r>
            <a:endParaRPr lang="zh-CN" altLang="en-US" sz="1600" b="1">
              <a:solidFill>
                <a:schemeClr val="bg1"/>
              </a:solidFill>
            </a:endParaRPr>
          </a:p>
          <a:p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输出参数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额定电压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400V，3L/N/PE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额定频率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50Hz /60Hz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额定输出电流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12.7A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额定输出功率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8kVA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最大输出功率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8kVA</a:t>
            </a:r>
            <a:endParaRPr lang="zh-CN" altLang="en-US" sz="1600" b="1">
              <a:solidFill>
                <a:schemeClr val="bg1"/>
              </a:solidFill>
            </a:endParaRPr>
          </a:p>
        </p:txBody>
      </p:sp>
      <p:pic>
        <p:nvPicPr>
          <p:cNvPr id="4" name="图片 3" descr="卧式堆叠一体机-8kw20kwh渲染原图（右50度面）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22300" y="685800"/>
            <a:ext cx="4716780" cy="617220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312420" y="254000"/>
            <a:ext cx="97955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l">
              <a:lnSpc>
                <a:spcPct val="100000"/>
              </a:lnSpc>
            </a:pPr>
            <a:r>
              <a:rPr sz="32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堆叠式高压家储：8-11KW /10-20KWh</a:t>
            </a:r>
            <a:endParaRPr sz="3200" b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>
            <p:custDataLst>
              <p:tags r:id="rId1"/>
            </p:custDataLst>
          </p:nvPr>
        </p:nvSpPr>
        <p:spPr>
          <a:xfrm>
            <a:off x="419735" y="83820"/>
            <a:ext cx="98742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zh-CN" sz="3600" dirty="0">
                <a:sym typeface="+mn-lt"/>
              </a:rPr>
              <a:t>高压堆叠式家用储能</a:t>
            </a:r>
            <a:endParaRPr lang="en-US" altLang="zh-CN" sz="3600" dirty="0">
              <a:sym typeface="+mn-lt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4210887" y="2729230"/>
            <a:ext cx="3449093" cy="4065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产品型号：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HE-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25.6KWH/5PACKS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基本参数：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256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V100Ah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电池类型：LiFeP04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电池品牌：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EVE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标准容量：100Ah (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25.6K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Wh)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电压平台：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216~288V </a:t>
            </a:r>
            <a:endParaRPr lang="en-US" altLang="zh-CN" sz="1050" b="1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最大持续充电电流：50A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最大持续放电电流：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5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0A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最大脉冲放电电流：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75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A 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Sec.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电池组并联数量：1-4PCS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通讯功能：RS485/CAN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IP等级：IP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55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安规认证：EN61000 , MSDS ，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UN38.3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循环寿命：&gt;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4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000 Cycles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工作温度：-10°Cto 50°C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存储温度：-15°Cto 55°C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湿度：0~95% (无冷凝)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底座尺寸：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10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0*580*380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algn="l" defTabSz="1028700" rtl="0" eaLnBrk="1" latinLnBrk="0" hangingPunct="1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底座净重：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7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KGS</a:t>
            </a:r>
            <a:endParaRPr lang="zh-CN" altLang="en-US" sz="105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algn="l" defTabSz="1028700" rtl="0" eaLnBrk="1" latinLnBrk="0" hangingPunct="1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电池组尺寸：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1154*580*380</a:t>
            </a:r>
            <a:endParaRPr lang="en-US" altLang="zh-CN" sz="105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algn="l" defTabSz="1028700" rtl="0" eaLnBrk="1" latinLnBrk="0" hangingPunct="1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电池组净重：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260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KGS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algn="l" defTabSz="1028700" rtl="0" eaLnBrk="1" latinLnBrk="0" hangingPunct="1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可匹配逆变器品牌：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algn="l" defTabSz="1028700" rtl="0" eaLnBrk="1" latinLnBrk="0" hangingPunct="1">
              <a:buNone/>
            </a:pP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Megarevo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/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Growatt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/SOFAR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419937" y="2729230"/>
            <a:ext cx="3449093" cy="4065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产品型号：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HE-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20.48KWH/4PACKS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基本参数：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204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.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8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V100Ah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电池类型：LiFeP04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电池品牌：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EVE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标准容量：100Ah (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20.48K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Wh)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电压平台：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172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.8~230.4V </a:t>
            </a:r>
            <a:endParaRPr lang="en-US" altLang="zh-CN" sz="1050" b="1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最大持续充电电流：50A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最大持续放电电流：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5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0A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最大脉冲放电电流：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75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A 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Sec.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电池组并联数量：1-4PCS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通讯功能：RS485/CAN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IP等级：IP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55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安规认证：EN61000 , MSDS ，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UN38.3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循环寿命：&gt;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4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000 Cycles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工作温度：-10°Cto 50°C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存储温度：-15°Cto 55°C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湿度：0~95% (无冷凝)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底座尺寸：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10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0*580*380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algn="l" defTabSz="1028700" rtl="0" eaLnBrk="1" latinLnBrk="0" hangingPunct="1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底座净重：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7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KGS</a:t>
            </a:r>
            <a:endParaRPr lang="zh-CN" altLang="en-US" sz="105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algn="l" defTabSz="1028700" rtl="0" eaLnBrk="1" latinLnBrk="0" hangingPunct="1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电池组尺寸：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974*580*380</a:t>
            </a:r>
            <a:endParaRPr lang="en-US" altLang="zh-CN" sz="105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algn="l" defTabSz="1028700" rtl="0" eaLnBrk="1" latinLnBrk="0" hangingPunct="1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电池组净重：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215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KGS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algn="l" defTabSz="1028700" rtl="0" eaLnBrk="1" latinLnBrk="0" hangingPunct="1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可匹配逆变器品牌：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algn="l" defTabSz="1028700" rtl="0" eaLnBrk="1" latinLnBrk="0" hangingPunct="1">
              <a:buNone/>
            </a:pP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Megarevo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/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Growatt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/SOFAR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 descr="卧式堆叠一体机-8kw20kwh渲染原图（右50度面）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590415" y="456565"/>
            <a:ext cx="1779270" cy="2329180"/>
          </a:xfrm>
          <a:prstGeom prst="rect">
            <a:avLst/>
          </a:prstGeom>
        </p:spPr>
      </p:pic>
      <p:pic>
        <p:nvPicPr>
          <p:cNvPr id="7" name="图片 6" descr="卧式堆叠一体机-8kw20kwh渲染原图（右50度面）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64235" y="456565"/>
            <a:ext cx="1779270" cy="23291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9"/>
            </p:custDataLst>
          </p:nvPr>
        </p:nvSpPr>
        <p:spPr>
          <a:xfrm>
            <a:off x="8386647" y="2792730"/>
            <a:ext cx="3449093" cy="4065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产品型号：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HE-</a:t>
            </a:r>
            <a:r>
              <a:rPr lang="en-US" altLang="zh-CN" sz="105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30.72KWH/6PACKS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基本参数：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电池组：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307.2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V100Ah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电池类型：LiFeP04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电池品牌：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EVE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标准容量：100Ah (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30.72K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Wh)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电压平台：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259~345.6V </a:t>
            </a:r>
            <a:endParaRPr lang="en-US" altLang="zh-CN" sz="1050" b="1" kern="120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最大持续充电电流：50A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最大持续放电电流：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0A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最大脉冲放电电流：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75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 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Sec.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电池组并联数量：1-4PCS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通讯功能：RS485/CAN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IP等级：IP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55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安规认证：EN61000 , MSDS ，UN38.3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循环寿命：&gt;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000 Cycles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工作温度：-10°Cto 50°C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存储温度：-15°Cto 55°C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湿度：0~95% (无冷凝)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底座尺寸：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0*580*380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algn="l" defTabSz="1028700" rtl="0" eaLnBrk="1" latinLnBrk="0" hangingPunct="1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底座净重：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KGS</a:t>
            </a:r>
            <a:endParaRPr lang="zh-CN" altLang="en-US" sz="105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algn="l" defTabSz="1028700" rtl="0" eaLnBrk="1" latinLnBrk="0" hangingPunct="1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电池组尺寸：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1334*580*380</a:t>
            </a:r>
            <a:endParaRPr lang="en-US" altLang="zh-CN" sz="105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algn="l" defTabSz="1028700" rtl="0" eaLnBrk="1" latinLnBrk="0" hangingPunct="1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电池组净重：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305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KGS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algn="l" defTabSz="1028700" rtl="0" eaLnBrk="1" latinLnBrk="0" hangingPunct="1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可匹配逆变器品牌：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algn="l" defTabSz="1028700" rtl="0" eaLnBrk="1" latinLnBrk="0" hangingPunct="1">
              <a:buNone/>
            </a:pP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Megarevo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/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Growatt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/SOFAR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 descr="卧式堆叠一体机-8kw20kwh渲染原图（右50度面）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810625" y="463550"/>
            <a:ext cx="1779270" cy="23291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>
            <p:custDataLst>
              <p:tags r:id="rId1"/>
            </p:custDataLst>
          </p:nvPr>
        </p:nvSpPr>
        <p:spPr>
          <a:xfrm>
            <a:off x="84455" y="83820"/>
            <a:ext cx="10209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zh-CN" altLang="en-US" sz="3600" dirty="0">
                <a:sym typeface="+mn-lt"/>
              </a:rPr>
              <a:t>低</a:t>
            </a:r>
            <a:r>
              <a:rPr lang="en-US" altLang="zh-CN" sz="3600" dirty="0">
                <a:sym typeface="+mn-lt"/>
              </a:rPr>
              <a:t>压堆叠式家用储能</a:t>
            </a:r>
            <a:endParaRPr lang="en-US" altLang="zh-CN" sz="3600" dirty="0">
              <a:sym typeface="+mn-lt"/>
            </a:endParaRPr>
          </a:p>
        </p:txBody>
      </p:sp>
      <p:sp>
        <p:nvSpPr>
          <p:cNvPr id="20" name="文本框 19"/>
          <p:cNvSpPr txBox="1"/>
          <p:nvPr>
            <p:custDataLst>
              <p:tags r:id="rId2"/>
            </p:custDataLst>
          </p:nvPr>
        </p:nvSpPr>
        <p:spPr>
          <a:xfrm>
            <a:off x="217805" y="2503170"/>
            <a:ext cx="3449320" cy="41941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产品型号：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HE-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10.24KWH/2PACKS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基本参数：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电池组：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51.2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V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00Ah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电池类型：LiFeP04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电池品牌：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EVE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标准容量：100Ah (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10.24K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Wh)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电压平台：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43.2~57.6V </a:t>
            </a:r>
            <a:endParaRPr lang="en-US" altLang="zh-CN" sz="1050" b="1" kern="120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最大持续充电电流：50A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最大持续放电电流：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0A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最大脉冲放电电流：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75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 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Sec.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电池组并联数量：1-4PCS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通讯功能：RS485/CAN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IP等级：IP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55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安规认证：EN61000 , MSDS ，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UN38.3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循环寿命：&gt;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000 Cycles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工作温度：-10°Cto 50°C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存储温度：-15°Cto 55°C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湿度：0~95% (无冷凝)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底座尺寸：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0*580*380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algn="l" defTabSz="1028700" rtl="0" eaLnBrk="1" latinLnBrk="0" hangingPunct="1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底座净重：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KGS</a:t>
            </a:r>
            <a:endParaRPr lang="zh-CN" altLang="en-US" sz="105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algn="l" defTabSz="1028700" rtl="0" eaLnBrk="1" latinLnBrk="0" hangingPunct="1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电池组尺寸：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46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0*580*380</a:t>
            </a:r>
            <a:endParaRPr lang="en-US" altLang="zh-CN" sz="105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电池组净重：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97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KGS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KGS可匹配逆变器品牌：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Deye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/MUST/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Growatt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Megarevo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/INVT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SRNE/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Sacolar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/SOFAR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" name="图片 3" descr="卧式堆叠一体机-8kw20kwh渲染原图（右50度面）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53085" y="445770"/>
            <a:ext cx="1610360" cy="21088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4164330" y="2448560"/>
            <a:ext cx="3449320" cy="42843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产品型号：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HE-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20.48KWH/4PACKS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基本参数：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电池组：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51.2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V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00Ah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电池类型：LiFeP04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电池品牌：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EVE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标准容量：100Ah (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20.48K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Wh)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电压平台：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43.2~57.6V </a:t>
            </a:r>
            <a:endParaRPr lang="en-US" altLang="zh-CN" sz="1050" b="1" kern="120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最大持续充电电流：50A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最大持续放电电流：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0A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最大脉冲放电电流：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75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 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Sec.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电池组并联数量：1-4PCS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通讯功能：RS485/CAN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IP等级：IP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55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安规认证：EN61000 , MSDS ，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UN38.3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循环寿命：&gt;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000 Cycles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工作温度：-10°Cto 50°C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存储温度：-15°Cto 55°C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湿度：0~95% (无冷凝)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底座尺寸：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0*580*380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algn="l" defTabSz="1028700" rtl="0" eaLnBrk="1" latinLnBrk="0" hangingPunct="1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底座净重：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KGS</a:t>
            </a:r>
            <a:endParaRPr lang="zh-CN" altLang="en-US" sz="105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algn="l" defTabSz="1028700" rtl="0" eaLnBrk="1" latinLnBrk="0" hangingPunct="1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电池组尺寸：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82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0*580*380</a:t>
            </a:r>
            <a:endParaRPr lang="en-US" altLang="zh-CN" sz="105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电池组净重：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187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KGS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可匹配逆变器品牌：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Deye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/MUST/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Growatt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Megarevo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/INVT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SRNE/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Sacolar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/SOFAR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2" name="图片 11" descr="卧式堆叠一体机-8kw20kwh渲染原图（右50度面）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699000" y="445770"/>
            <a:ext cx="1610360" cy="210883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8376920" y="2448560"/>
            <a:ext cx="3449320" cy="42475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产品型号：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HE-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30.72KWH/6PACKS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基本参数：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电池组：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51.2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V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00Ah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电池类型：LiFeP04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电池品牌：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EVE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标准容量：100Ah (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30.72K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Wh)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电压平台：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43.2~57.6V </a:t>
            </a:r>
            <a:endParaRPr lang="en-US" altLang="zh-CN" sz="1050" b="1" kern="120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最大持续充电电流：50A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最大持续放电电流：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0A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最大脉冲放电电流：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75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 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Sec.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电池组并联数量：1-4PCS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通讯功能：RS485/CAN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IP等级：IP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55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安规认证：EN61000 , MSDS ，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UN38.3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循环寿命：&gt;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000 Cycles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工作温度：-10°Cto 50°C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存储温度：-15°Cto 55°C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湿度：0~95% (无冷凝)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底座尺寸：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0*580*380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algn="l" defTabSz="1028700" rtl="0" eaLnBrk="1" latinLnBrk="0" hangingPunct="1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底座净重：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KGS</a:t>
            </a:r>
            <a:endParaRPr lang="zh-CN" altLang="en-US" sz="105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algn="l" defTabSz="1028700" rtl="0" eaLnBrk="1" latinLnBrk="0" hangingPunct="1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电池组尺寸：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118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0*580*380</a:t>
            </a:r>
            <a:endParaRPr lang="en-US" altLang="zh-CN" sz="1050" b="1" kern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电池组净重：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277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KGS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KGS可匹配逆变器品牌：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Deye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/MUST/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Growatt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Megarevo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/INVT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SRNE/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Sacolar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/SOFAR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3" name="图片 12" descr="卧式堆叠一体机-8kw20kwh渲染原图（右50度面）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683625" y="445770"/>
            <a:ext cx="1610360" cy="21088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176020" y="1245870"/>
            <a:ext cx="10308195" cy="5052438"/>
            <a:chOff x="2568" y="3369"/>
            <a:chExt cx="12625" cy="6700"/>
          </a:xfrm>
        </p:grpSpPr>
        <p:sp>
          <p:nvSpPr>
            <p:cNvPr id="12290" name="文本框 1"/>
            <p:cNvSpPr txBox="1"/>
            <p:nvPr>
              <p:custDataLst>
                <p:tags r:id="rId1"/>
              </p:custDataLst>
            </p:nvPr>
          </p:nvSpPr>
          <p:spPr>
            <a:xfrm>
              <a:off x="2568" y="3369"/>
              <a:ext cx="6615" cy="6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立式堆叠5KW/15KWh(512V300A</a:t>
              </a:r>
              <a:r>
                <a:rPr lang="en-US" altLang="zh-CN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h</a:t>
              </a:r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)</a:t>
              </a:r>
              <a:endPara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12291" name="Picture 2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2908" y="4276"/>
              <a:ext cx="2780" cy="579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2292" name="Picture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6245" y="4276"/>
              <a:ext cx="3808" cy="579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2293" name="Picture 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10620" y="4266"/>
              <a:ext cx="3635" cy="580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294" name="文本框 1"/>
            <p:cNvSpPr txBox="1"/>
            <p:nvPr>
              <p:custDataLst>
                <p:tags r:id="rId8"/>
              </p:custDataLst>
            </p:nvPr>
          </p:nvSpPr>
          <p:spPr>
            <a:xfrm>
              <a:off x="10153" y="3389"/>
              <a:ext cx="5040" cy="6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拉杆箱</a:t>
              </a:r>
              <a:r>
                <a:rPr lang="en-US" altLang="zh-CN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2-5</a:t>
              </a:r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KW/</a:t>
              </a:r>
              <a:r>
                <a:rPr lang="en-US" altLang="zh-CN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2-</a:t>
              </a:r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5KWh</a:t>
              </a:r>
              <a:endPara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 cstate="screen"/>
          <a:srcRect l="12144" t="50320" r="12144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00" y="1376381"/>
            <a:ext cx="7721600" cy="271685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857500" y="2218803"/>
            <a:ext cx="6477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感谢观看</a:t>
            </a:r>
            <a:endParaRPr lang="zh-CN" altLang="en-US" dirty="0">
              <a:sym typeface="+mn-lt"/>
            </a:endParaRPr>
          </a:p>
        </p:txBody>
      </p:sp>
      <p:sp>
        <p:nvSpPr>
          <p:cNvPr id="9" name="文本框 2"/>
          <p:cNvSpPr txBox="1"/>
          <p:nvPr/>
        </p:nvSpPr>
        <p:spPr bwMode="auto">
          <a:xfrm>
            <a:off x="2857500" y="1690236"/>
            <a:ext cx="6477000" cy="64633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59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dirty="0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cs typeface="+mn-ea"/>
                <a:sym typeface="+mn-lt"/>
              </a:rPr>
              <a:t>CHANPINFABUHUI</a:t>
            </a:r>
            <a:endParaRPr lang="zh-CN" altLang="en-US" sz="3600" dirty="0">
              <a:gradFill>
                <a:gsLst>
                  <a:gs pos="0">
                    <a:schemeClr val="bg1"/>
                  </a:gs>
                  <a:gs pos="100000">
                    <a:srgbClr val="47CFFF"/>
                  </a:gs>
                </a:gsLst>
                <a:lin ang="5400000" scaled="1"/>
              </a:gradFill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320415" y="3670935"/>
            <a:ext cx="5605780" cy="1214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screen"/>
          <a:srcRect l="12144" r="12144" b="50320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751965" y="1280160"/>
            <a:ext cx="834771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solidFill>
                  <a:schemeClr val="bg1"/>
                </a:solidFill>
              </a:rPr>
              <a:t>多场景应用，可适用于庭院、车库、设备间</a:t>
            </a:r>
            <a:endParaRPr lang="zh-CN" altLang="en-US" sz="2800">
              <a:solidFill>
                <a:schemeClr val="bg1"/>
              </a:solidFill>
            </a:endParaRPr>
          </a:p>
          <a:p>
            <a:pPr algn="ctr"/>
            <a:r>
              <a:rPr lang="zh-CN" altLang="en-US" sz="2800">
                <a:solidFill>
                  <a:schemeClr val="bg1"/>
                </a:solidFill>
              </a:rPr>
              <a:t>可接入各种家用、办公用负载，包括冰箱、灯具、电视机、风扇、空调等交流负载</a:t>
            </a:r>
            <a:endParaRPr lang="zh-CN" altLang="en-US" sz="2800">
              <a:solidFill>
                <a:schemeClr val="bg1"/>
              </a:solidFill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817245" y="3133725"/>
            <a:ext cx="10793730" cy="3239770"/>
            <a:chOff x="729" y="4280"/>
            <a:chExt cx="16998" cy="5102"/>
          </a:xfrm>
        </p:grpSpPr>
        <p:pic>
          <p:nvPicPr>
            <p:cNvPr id="9" name="图片 8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729" y="4280"/>
              <a:ext cx="8255" cy="5102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8977" y="4280"/>
              <a:ext cx="8750" cy="5102"/>
            </a:xfrm>
            <a:prstGeom prst="rect">
              <a:avLst/>
            </a:prstGeom>
          </p:spPr>
        </p:pic>
      </p:grpSp>
      <p:sp>
        <p:nvSpPr>
          <p:cNvPr id="41" name="文本框 40"/>
          <p:cNvSpPr txBox="1"/>
          <p:nvPr>
            <p:custDataLst>
              <p:tags r:id="rId6"/>
            </p:custDataLst>
          </p:nvPr>
        </p:nvSpPr>
        <p:spPr>
          <a:xfrm>
            <a:off x="334645" y="182245"/>
            <a:ext cx="88957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zh-CN" altLang="en-US" sz="4800" dirty="0">
                <a:sym typeface="+mn-lt"/>
              </a:rPr>
              <a:t>家用式储能电源</a:t>
            </a:r>
            <a:r>
              <a:rPr lang="en-US" altLang="zh-CN" sz="4800" dirty="0">
                <a:sym typeface="+mn-lt"/>
              </a:rPr>
              <a:t>系列</a:t>
            </a:r>
            <a:endParaRPr lang="en-US" altLang="zh-CN" sz="4800" dirty="0"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screen"/>
          <a:srcRect l="12144" r="12144" b="50320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443355" y="2063750"/>
            <a:ext cx="3545138" cy="4320000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1751965" y="1096010"/>
            <a:ext cx="83477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3200">
                <a:solidFill>
                  <a:schemeClr val="bg1"/>
                </a:solidFill>
              </a:rPr>
              <a:t>应用领域广泛，兼容性强，一机多用</a:t>
            </a:r>
            <a:endParaRPr lang="zh-CN" altLang="zh-CN" sz="3200">
              <a:solidFill>
                <a:schemeClr val="bg1"/>
              </a:solidFill>
            </a:endParaRPr>
          </a:p>
        </p:txBody>
      </p:sp>
      <p:pic>
        <p:nvPicPr>
          <p:cNvPr id="12" name="图片 11" descr="O1CN01unK6Ao23R0hrr4YBK_!!2206463467251-0-cib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0975" y="2047875"/>
            <a:ext cx="5451925" cy="4320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415540" y="1254760"/>
            <a:ext cx="6669405" cy="513524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451100" y="655955"/>
            <a:ext cx="61633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>
                <a:solidFill>
                  <a:schemeClr val="bg1"/>
                </a:solidFill>
              </a:rPr>
              <a:t>连接场景多样化，支持市面上主流逆变器</a:t>
            </a:r>
            <a:endParaRPr lang="zh-CN" altLang="en-US" sz="240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46380" y="224790"/>
            <a:ext cx="78797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l">
              <a:lnSpc>
                <a:spcPct val="100000"/>
              </a:lnSpc>
            </a:pPr>
            <a:r>
              <a:rPr sz="28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壁挂式一体机3-5KW/2.56-10.25KWh</a:t>
            </a:r>
            <a:endParaRPr sz="2800" b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720080" y="1835785"/>
            <a:ext cx="6096000" cy="42767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b="1">
                <a:solidFill>
                  <a:schemeClr val="bg1"/>
                </a:solidFill>
              </a:rPr>
              <a:t>基本参数：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充电电压：DC 29.2V / DC 54.75V / VDC 58.4V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标称电压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25.6V /</a:t>
            </a:r>
            <a:r>
              <a:rPr lang="en-US" altLang="zh-CN" sz="1600" b="1">
                <a:solidFill>
                  <a:schemeClr val="bg1"/>
                </a:solidFill>
              </a:rPr>
              <a:t> </a:t>
            </a:r>
            <a:r>
              <a:rPr lang="zh-CN" altLang="en-US" sz="1600" b="1">
                <a:solidFill>
                  <a:schemeClr val="bg1"/>
                </a:solidFill>
              </a:rPr>
              <a:t>48V  / 51.2V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标称容量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200Ah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能量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5.12KWh  / 9.6KWh / 10.24KWh 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充电电流（标准充电）:</a:t>
            </a:r>
            <a:r>
              <a:rPr lang="en-US" altLang="zh-CN" sz="1600" b="1">
                <a:solidFill>
                  <a:schemeClr val="bg1"/>
                </a:solidFill>
              </a:rPr>
              <a:t> </a:t>
            </a:r>
            <a:r>
              <a:rPr lang="zh-CN" altLang="en-US" sz="1600" b="1">
                <a:solidFill>
                  <a:schemeClr val="bg1"/>
                </a:solidFill>
              </a:rPr>
              <a:t>约4小时，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en-US" altLang="zh-CN" sz="1600" b="1">
                <a:solidFill>
                  <a:schemeClr val="bg1"/>
                </a:solidFill>
              </a:rPr>
              <a:t>              </a:t>
            </a:r>
            <a:r>
              <a:rPr lang="zh-CN" altLang="en-US" sz="1600" b="1">
                <a:solidFill>
                  <a:schemeClr val="bg1"/>
                </a:solidFill>
              </a:rPr>
              <a:t>（快速充电）</a:t>
            </a:r>
            <a:r>
              <a:rPr lang="en-US" altLang="zh-CN" sz="1600" b="1">
                <a:solidFill>
                  <a:schemeClr val="bg1"/>
                </a:solidFill>
              </a:rPr>
              <a:t> </a:t>
            </a:r>
            <a:r>
              <a:rPr lang="zh-CN" altLang="en-US" sz="1600" b="1">
                <a:solidFill>
                  <a:schemeClr val="bg1"/>
                </a:solidFill>
              </a:rPr>
              <a:t>: 约2小时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最大充电电流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100A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最大放电电流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100A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最大脉冲电流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150A（300ms）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放电截止电压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20V</a:t>
            </a:r>
            <a:r>
              <a:rPr lang="en-US" altLang="zh-CN" sz="1600" b="1">
                <a:solidFill>
                  <a:schemeClr val="bg1"/>
                </a:solidFill>
              </a:rPr>
              <a:t> </a:t>
            </a:r>
            <a:r>
              <a:rPr lang="zh-CN" altLang="en-US" sz="1600" b="1">
                <a:solidFill>
                  <a:schemeClr val="bg1"/>
                </a:solidFill>
              </a:rPr>
              <a:t>/ 37.5V / 40V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电芯组装方式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8S2P / 15S2P / 16S2P 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工作温度(充电):    0°C ~ 45°C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en-US" altLang="zh-CN" sz="1600" b="1">
                <a:solidFill>
                  <a:schemeClr val="bg1"/>
                </a:solidFill>
              </a:rPr>
              <a:t>            </a:t>
            </a:r>
            <a:r>
              <a:rPr lang="zh-CN" altLang="en-US" sz="1600" b="1">
                <a:solidFill>
                  <a:schemeClr val="bg1"/>
                </a:solidFill>
              </a:rPr>
              <a:t>（放电）: -20°C ~55°C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储存温度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-10°C ~ + 45°C（每超过一个月需要进行充放电一次）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电池重量约:  46 kg / 92kg / 96kg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电池尺寸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450mm*910mm*150mm(W*H*D)</a:t>
            </a:r>
            <a:endParaRPr lang="zh-CN" altLang="en-US" sz="1600" b="1">
              <a:solidFill>
                <a:schemeClr val="bg1"/>
              </a:solidFill>
            </a:endParaRPr>
          </a:p>
        </p:txBody>
      </p:sp>
      <p:pic>
        <p:nvPicPr>
          <p:cNvPr id="5" name="图片 4" descr="壁挂一体机-3kw2.7kwh渲染原图（右35度侧面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045" y="790575"/>
            <a:ext cx="4159250" cy="56121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07010" y="264160"/>
            <a:ext cx="73228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l">
              <a:lnSpc>
                <a:spcPct val="100000"/>
              </a:lnSpc>
            </a:pPr>
            <a:r>
              <a:rPr sz="32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壁挂式储能电池组2.56-5.12KWh</a:t>
            </a:r>
            <a:endParaRPr sz="3200" b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5921375" y="1442720"/>
            <a:ext cx="6096000" cy="42767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b="1">
                <a:solidFill>
                  <a:schemeClr val="bg1"/>
                </a:solidFill>
              </a:rPr>
              <a:t>基本参数：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充电电压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DC 29.2V   /  DC 54.75V  /  VDC 58.4V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标称电压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25.6V   /    48V     /   51.2V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标称容量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100Ah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能量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2.56KWh  /    4.8KWh   /    5.12KWh 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充电电流（标准充电）: 约2小时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 </a:t>
            </a:r>
            <a:r>
              <a:rPr lang="en-US" altLang="zh-CN" sz="1600" b="1">
                <a:solidFill>
                  <a:schemeClr val="bg1"/>
                </a:solidFill>
              </a:rPr>
              <a:t>            </a:t>
            </a:r>
            <a:r>
              <a:rPr lang="zh-CN" altLang="en-US" sz="1600" b="1">
                <a:solidFill>
                  <a:schemeClr val="bg1"/>
                </a:solidFill>
              </a:rPr>
              <a:t>（快速充电）:  约1小时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最大充电电流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50A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最大放电电流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100A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最大脉冲电流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150A（300ms）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放电截止电压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20V  /     37.5V     /   40V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电芯组装方式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8S1P  /  15S1P   /   16S1P 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工作温度(充电)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0°C ~ 45°C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（放电）: -20°C ~55°C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储存温度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-10°C ~ + 45°C（每超过一个月需要进行充放电一次）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电池重量约：36 kg    /   43kg   /   45kg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电池尺寸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450mm*510mm*150mm(W*H*D)</a:t>
            </a:r>
            <a:endParaRPr lang="zh-CN" altLang="en-US" sz="1600" b="1">
              <a:solidFill>
                <a:schemeClr val="bg1"/>
              </a:solidFill>
            </a:endParaRPr>
          </a:p>
        </p:txBody>
      </p:sp>
      <p:pic>
        <p:nvPicPr>
          <p:cNvPr id="6" name="图片 5" descr="untitled.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94435" y="1443355"/>
            <a:ext cx="3600450" cy="499935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07010" y="302260"/>
            <a:ext cx="9325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l">
              <a:lnSpc>
                <a:spcPct val="100000"/>
              </a:lnSpc>
            </a:pPr>
            <a:r>
              <a:rPr sz="32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壁挂式储能电池组5.12-10.25KWh</a:t>
            </a:r>
            <a:endParaRPr sz="3200" b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5691505" y="1939290"/>
            <a:ext cx="6096000" cy="42767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b="1">
                <a:solidFill>
                  <a:schemeClr val="bg1"/>
                </a:solidFill>
              </a:rPr>
              <a:t>基本参数：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充电电压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DC 29.2V   /  DC 54.75V  /  VDC 58.4V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标称电压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25.6V   /    48V     /   51.2V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标称容量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200Ah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能量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5.12KWh  /    9.6KWh   /    10.24KWh 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充电电流（标准充电）: （约4小时）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（快速充电）:  （约2小时）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最大充电电流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100A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最大放电电流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100A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最大脉冲电流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150A（300ms）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放电截止电压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20V  /     37.5V     /   40V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电芯组装方式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8S2P  /  15S2P   /   16S2P 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工作温度(充电)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 0°C ~ 45°C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（放电）: -20°C ~55°C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储存温度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-10°C ~ + 45°C（每超过一个月需要进行充放电一次）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电池重量约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 46 kg    /   92kg   /   96kg</a:t>
            </a:r>
            <a:endParaRPr lang="zh-CN" altLang="en-US" sz="1600" b="1">
              <a:solidFill>
                <a:schemeClr val="bg1"/>
              </a:solidFill>
            </a:endParaRPr>
          </a:p>
          <a:p>
            <a:r>
              <a:rPr lang="zh-CN" altLang="en-US" sz="1600" b="1">
                <a:solidFill>
                  <a:schemeClr val="bg1"/>
                </a:solidFill>
              </a:rPr>
              <a:t>电池尺寸</a:t>
            </a:r>
            <a:r>
              <a:rPr lang="zh-CN" altLang="en-US" sz="1600" b="1">
                <a:solidFill>
                  <a:schemeClr val="bg1"/>
                </a:solidFill>
                <a:sym typeface="+mn-ea"/>
              </a:rPr>
              <a:t>：</a:t>
            </a:r>
            <a:r>
              <a:rPr lang="zh-CN" altLang="en-US" sz="1600" b="1">
                <a:solidFill>
                  <a:schemeClr val="bg1"/>
                </a:solidFill>
              </a:rPr>
              <a:t>450mm*910mm*150mm(W*H*D)</a:t>
            </a:r>
            <a:endParaRPr lang="zh-CN" altLang="en-US" sz="1600" b="1">
              <a:solidFill>
                <a:schemeClr val="bg1"/>
              </a:solidFill>
            </a:endParaRPr>
          </a:p>
        </p:txBody>
      </p:sp>
      <p:pic>
        <p:nvPicPr>
          <p:cNvPr id="2" name="图片 1" descr="untitled.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349375" y="1577975"/>
            <a:ext cx="3600450" cy="49993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>
            <p:custDataLst>
              <p:tags r:id="rId1"/>
            </p:custDataLst>
          </p:nvPr>
        </p:nvSpPr>
        <p:spPr>
          <a:xfrm>
            <a:off x="618490" y="163195"/>
            <a:ext cx="802767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zh-CN" sz="4800" dirty="0">
                <a:sym typeface="+mn-lt"/>
              </a:rPr>
              <a:t>低压家储系列</a:t>
            </a:r>
            <a:endParaRPr lang="en-US" altLang="zh-CN" sz="4800" dirty="0"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2" t="9466" r="25065" b="14869"/>
          <a:stretch>
            <a:fillRect/>
          </a:stretch>
        </p:blipFill>
        <p:spPr>
          <a:xfrm>
            <a:off x="1850390" y="1196577"/>
            <a:ext cx="2160000" cy="228760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619125" y="2920365"/>
            <a:ext cx="3449320" cy="4065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HE-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5KWH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电池组：51.2V100Ah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电池类型：LiFeP04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标准容量：100Ah (5120Wh)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电压窗口：44.8 〜58.4V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最大持续充电电流：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10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0A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最大持续放电电流：100A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电池组并联数量：1-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15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PCS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通讯功能：RS232/RS485/CAN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IP等级：IP20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安规认证：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CB, CE,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ROSH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, MSDS ，UN38.3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循环寿命：&gt;6000 Cycles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工作温度：-10°Cto 50°C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存储温度：-15°Cto 55°C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湿度：0~95% (无冷凝)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电池组尺寸：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400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*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143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*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660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电池组净重：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47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KGS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可匹配逆变器品牌：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Deye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/MUST/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Growatt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/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Megarevo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/INVT/SRNE/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Sacolar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/SOFAR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*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内置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EV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级熔断器及自动灭火装置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4596765" y="2922270"/>
            <a:ext cx="3449320" cy="4065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HE-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10KWH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电池组：51.2V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00Ah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电池类型：LiFeP04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标准容量：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00Ah (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1024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0Wh)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电压窗口：44.8 〜58.4V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最大持续充电电流：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10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0A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最大持续放电电流：100A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电池组并联数量：1-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15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PCS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通讯功能：RS232/RS485/CAN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IP等级：IP20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安规认证：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CB, CE,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ROSH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, MSDS ，UN38.3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循环寿命：&gt;6000 Cycles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工作温度：-10°Cto 50°C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存储温度：-15°Cto 55°C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湿度：0~95% (无冷凝)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电池组尺寸：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460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*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208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*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740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电池组净重：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86.5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KGS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可匹配逆变器品牌：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Deye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/MUST/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Growatt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/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Megarevo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/INVT/SRNE/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Sacolar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/SOFAR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*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内置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EV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级熔断器及自动灭火装置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8587105" y="2922270"/>
            <a:ext cx="3449320" cy="4065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产品型号：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HE-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14KWH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基本参数：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电池组：51.2V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28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0Ah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电池类型：LiFeP04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标准容量：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28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0Ah (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14336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Wh)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电压窗口：44.8 〜58.4V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最大持续充电电流：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10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0A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/200A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（可选）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最大持续放电电流：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10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0A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/200A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（可选）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电池组并联数量：1-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15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PCS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通讯功能：RS232/RS485/CAN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IP等级：IP20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安规认证：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CB, CE,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ROSH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, MSDS ，UN38.3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循环寿命：&gt;6000 Cycles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工作温度：-10°Cto 50°C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存储温度：-15°Cto 55°C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湿度：0~95% (无冷凝)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电池组尺寸：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500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*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208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*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830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algn="l">
              <a:buNone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电池组净重：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112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KGS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可匹配逆变器品牌：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Deye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/MUST/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Growatt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/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Megarevo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/INVT/SRNE/</a:t>
            </a:r>
            <a:r>
              <a:rPr lang="en-US" altLang="zh-CN" sz="105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Sacolar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/SOFAR</a:t>
            </a: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*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内置</a:t>
            </a:r>
            <a:r>
              <a:rPr lang="en-US" altLang="zh-CN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EV</a:t>
            </a:r>
            <a:r>
              <a:rPr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级熔断器及自动灭火装置</a:t>
            </a:r>
            <a:endParaRPr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9" t="9466" r="28693" b="14869"/>
          <a:stretch>
            <a:fillRect/>
          </a:stretch>
        </p:blipFill>
        <p:spPr>
          <a:xfrm>
            <a:off x="5986780" y="993197"/>
            <a:ext cx="2160000" cy="24909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3" t="13170" r="27301" b="11165"/>
          <a:stretch>
            <a:fillRect/>
          </a:stretch>
        </p:blipFill>
        <p:spPr>
          <a:xfrm>
            <a:off x="10116899" y="808990"/>
            <a:ext cx="2160000" cy="267518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>
            <p:custDataLst>
              <p:tags r:id="rId1"/>
            </p:custDataLst>
          </p:nvPr>
        </p:nvSpPr>
        <p:spPr>
          <a:xfrm>
            <a:off x="199390" y="198755"/>
            <a:ext cx="84455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dist">
              <a:defRPr sz="9600" b="1">
                <a:gradFill>
                  <a:gsLst>
                    <a:gs pos="0">
                      <a:schemeClr val="bg1"/>
                    </a:gs>
                    <a:gs pos="100000">
                      <a:srgbClr val="47CFFF"/>
                    </a:gs>
                  </a:gsLst>
                  <a:lin ang="5400000" scaled="1"/>
                </a:gradFill>
                <a:effectLst>
                  <a:outerShdw blurRad="139700" dist="38100" dir="5400000" algn="t" rotWithShape="0">
                    <a:prstClr val="black">
                      <a:alpha val="52000"/>
                    </a:prstClr>
                  </a:outerShdw>
                </a:effectLst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zh-CN" sz="3600" dirty="0">
                <a:sym typeface="+mn-lt"/>
              </a:rPr>
              <a:t>堆叠式家用式储能电源系列</a:t>
            </a:r>
            <a:endParaRPr lang="en-US" altLang="zh-CN" sz="3600" dirty="0"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5807075" y="988060"/>
            <a:ext cx="6224905" cy="5692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型号：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HE-</a:t>
            </a: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25.6V200Ah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基本参数：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输入电压：42-60VDC，220VAC /230VAC /240VAC，220VAC /230VAC /240VAC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功率：额定3.2KW,峰值（20ms)9.6KVA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电池类型：阀控式铅酸电池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电池容量：5.12KWh（25.6V 200Ah) 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充电电压：DC 29.6V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循环寿命：≥2000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充电电流及时间：标电：0.25C 约 4.5小时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快电： 0.5C 约 2.5小时"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工作温度：充电温度：0°C ~ 45°C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放电温度：-20°C ~55°C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湿度：25～85± 20%RH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智能逆变：有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WIFI：通过蓝牙和 WiFi查看实时数据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太阳能控制器：MTTP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输出波形：纯正弦波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最大电流：60A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充电方式：三段式(恒流，恒压，浮充)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转换时间：≤10ms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显示类型：LCD+LED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使用温度：-10℃~40℃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储存温度：15℃~60℃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相对湿度：0%~95%,无凝露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产品尺寸：长51.2x宽47.2x高61CM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7" name="图片 6" descr="IMG_591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25525" y="1083310"/>
            <a:ext cx="4138295" cy="49041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889490" y="182245"/>
            <a:ext cx="2160000" cy="46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10800,&quot;width&quot;:19200.00157480315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  <p:tag name="KSO_WM_UNIT_PLACING_PICTURE_USER_VIEWPORT" val="{&quot;height&quot;:2145,&quot;width&quot;:2025.0015748031497}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  <p:tag name="KSO_WM_UNIT_PLACING_PICTURE_USER_VIEWPORT" val="{&quot;height&quot;:725,&quot;width&quot;:9539}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UNIT_PLACING_PICTURE_USER_VIEWPORT" val="{&quot;height&quot;:5792.500787401575,&quot;width&quot;:2780}"/>
  <p:tag name="KSO_WM_BEAUTIFY_FLAG" val=""/>
</p:tagLst>
</file>

<file path=ppt/tags/tag67.xml><?xml version="1.0" encoding="utf-8"?>
<p:tagLst xmlns:p="http://schemas.openxmlformats.org/presentationml/2006/main">
  <p:tag name="KSO_WM_UNIT_PLACING_PICTURE_USER_VIEWPORT" val="{&quot;height&quot;:5792.500787401575,&quot;width&quot;:3807.5007874015746}"/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ISPRING_PRESENTATION_TITLE" val="PowerPoint 演示文稿"/>
  <p:tag name="ISPRING_FIRST_PUBLISH" val="1"/>
  <p:tag name="KSO_WPP_MARK_KEY" val="2261b8a1-2434-4252-b971-54910c4a6c17"/>
  <p:tag name="COMMONDATA" val="eyJoZGlkIjoiZDUxYzg5ZDlkMTMyZTRjZWU1NTcxNThlMDJlY2E5MDUifQ==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第一PPT，www.1ppt.com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3latrfen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0</TotalTime>
  <Words>6064</Words>
  <Application>WPS 演示</Application>
  <PresentationFormat>自定义</PresentationFormat>
  <Paragraphs>416</Paragraphs>
  <Slides>16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7" baseType="lpstr">
      <vt:lpstr>Arial</vt:lpstr>
      <vt:lpstr>宋体</vt:lpstr>
      <vt:lpstr>Wingdings</vt:lpstr>
      <vt:lpstr>方正正黑简体</vt:lpstr>
      <vt:lpstr>黑体</vt:lpstr>
      <vt:lpstr>微软雅黑</vt:lpstr>
      <vt:lpstr>Arial Unicode MS</vt:lpstr>
      <vt:lpstr>Calibri</vt:lpstr>
      <vt:lpstr>等线</vt:lpstr>
      <vt:lpstr>第一PPT，www.1ppt.com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  <Manager>第一PPT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蓝色产品发布会</dc:title>
  <dc:creator>第一PPT</dc:creator>
  <cp:keywords>www.1ppt.com</cp:keywords>
  <dc:description>www.1ppt.com</dc:description>
  <cp:lastModifiedBy>冬正泓静敏一哥</cp:lastModifiedBy>
  <cp:revision>145</cp:revision>
  <dcterms:created xsi:type="dcterms:W3CDTF">2017-08-18T03:02:00Z</dcterms:created>
  <dcterms:modified xsi:type="dcterms:W3CDTF">2023-08-07T09:22:58Z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2052-11.1.0.14309</vt:lpwstr>
  </property>
  <property fmtid="{D5CDD505-2E9C-101B-9397-08002B2CF9AE}" pid="3" name="ICV">
    <vt:lpwstr>B0826A23B58143D591157D23C48B8FE6_13</vt:lpwstr>
  </property>
</Properties>
</file>